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Classic" charset="1" panose="000005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Montserrat Classic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6522" y="-1785067"/>
            <a:ext cx="12481463" cy="14523884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968"/>
              <a:ext cx="698500" cy="806863"/>
            </a:xfrm>
            <a:custGeom>
              <a:avLst/>
              <a:gdLst/>
              <a:ahLst/>
              <a:cxnLst/>
              <a:rect r="r" b="b" t="t" l="l"/>
              <a:pathLst>
                <a:path h="806863" w="698500">
                  <a:moveTo>
                    <a:pt x="362611" y="4806"/>
                  </a:moveTo>
                  <a:lnTo>
                    <a:pt x="685139" y="192458"/>
                  </a:lnTo>
                  <a:cubicBezTo>
                    <a:pt x="693411" y="197271"/>
                    <a:pt x="698500" y="206120"/>
                    <a:pt x="698500" y="215690"/>
                  </a:cubicBezTo>
                  <a:lnTo>
                    <a:pt x="698500" y="591174"/>
                  </a:lnTo>
                  <a:cubicBezTo>
                    <a:pt x="698500" y="600744"/>
                    <a:pt x="693411" y="609593"/>
                    <a:pt x="685139" y="614406"/>
                  </a:cubicBezTo>
                  <a:lnTo>
                    <a:pt x="362611" y="802058"/>
                  </a:lnTo>
                  <a:cubicBezTo>
                    <a:pt x="354352" y="806864"/>
                    <a:pt x="344148" y="806864"/>
                    <a:pt x="335889" y="802058"/>
                  </a:cubicBezTo>
                  <a:lnTo>
                    <a:pt x="13361" y="614406"/>
                  </a:lnTo>
                  <a:cubicBezTo>
                    <a:pt x="5089" y="609593"/>
                    <a:pt x="0" y="600744"/>
                    <a:pt x="0" y="591174"/>
                  </a:cubicBezTo>
                  <a:lnTo>
                    <a:pt x="0" y="215690"/>
                  </a:lnTo>
                  <a:cubicBezTo>
                    <a:pt x="0" y="206120"/>
                    <a:pt x="5089" y="197271"/>
                    <a:pt x="13361" y="192458"/>
                  </a:cubicBezTo>
                  <a:lnTo>
                    <a:pt x="335889" y="4806"/>
                  </a:lnTo>
                  <a:cubicBezTo>
                    <a:pt x="344148" y="0"/>
                    <a:pt x="354352" y="0"/>
                    <a:pt x="362611" y="4806"/>
                  </a:cubicBezTo>
                  <a:close/>
                </a:path>
              </a:pathLst>
            </a:custGeom>
            <a:solidFill>
              <a:srgbClr val="16715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74509" y="1543512"/>
            <a:ext cx="8891004" cy="1034589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598"/>
              <a:ext cx="698500" cy="803604"/>
            </a:xfrm>
            <a:custGeom>
              <a:avLst/>
              <a:gdLst/>
              <a:ahLst/>
              <a:cxnLst/>
              <a:rect r="r" b="b" t="t" l="l"/>
              <a:pathLst>
                <a:path h="803604" w="698500">
                  <a:moveTo>
                    <a:pt x="369948" y="7444"/>
                  </a:moveTo>
                  <a:lnTo>
                    <a:pt x="677802" y="186560"/>
                  </a:lnTo>
                  <a:cubicBezTo>
                    <a:pt x="690617" y="194015"/>
                    <a:pt x="698500" y="207722"/>
                    <a:pt x="698500" y="222548"/>
                  </a:cubicBezTo>
                  <a:lnTo>
                    <a:pt x="698500" y="581056"/>
                  </a:lnTo>
                  <a:cubicBezTo>
                    <a:pt x="698500" y="595882"/>
                    <a:pt x="690617" y="609589"/>
                    <a:pt x="677802" y="617044"/>
                  </a:cubicBezTo>
                  <a:lnTo>
                    <a:pt x="369948" y="796160"/>
                  </a:lnTo>
                  <a:cubicBezTo>
                    <a:pt x="357153" y="803604"/>
                    <a:pt x="341347" y="803604"/>
                    <a:pt x="328552" y="796160"/>
                  </a:cubicBezTo>
                  <a:lnTo>
                    <a:pt x="20698" y="617044"/>
                  </a:lnTo>
                  <a:cubicBezTo>
                    <a:pt x="7883" y="609589"/>
                    <a:pt x="0" y="595882"/>
                    <a:pt x="0" y="581056"/>
                  </a:cubicBezTo>
                  <a:lnTo>
                    <a:pt x="0" y="222548"/>
                  </a:lnTo>
                  <a:cubicBezTo>
                    <a:pt x="0" y="207722"/>
                    <a:pt x="7883" y="194015"/>
                    <a:pt x="20698" y="186560"/>
                  </a:cubicBezTo>
                  <a:lnTo>
                    <a:pt x="328552" y="7444"/>
                  </a:lnTo>
                  <a:cubicBezTo>
                    <a:pt x="341347" y="0"/>
                    <a:pt x="357153" y="0"/>
                    <a:pt x="369948" y="7444"/>
                  </a:cubicBezTo>
                  <a:close/>
                </a:path>
              </a:pathLst>
            </a:custGeom>
            <a:blipFill>
              <a:blip r:embed="rId2"/>
              <a:stretch>
                <a:fillRect l="-15472" t="-53" r="-88324" b="-5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9641171">
            <a:off x="13443127" y="9685258"/>
            <a:ext cx="6251218" cy="1203483"/>
            <a:chOff x="0" y="0"/>
            <a:chExt cx="2110952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0952" cy="406400"/>
            </a:xfrm>
            <a:custGeom>
              <a:avLst/>
              <a:gdLst/>
              <a:ahLst/>
              <a:cxnLst/>
              <a:rect r="r" b="b" t="t" l="l"/>
              <a:pathLst>
                <a:path h="406400" w="2110952">
                  <a:moveTo>
                    <a:pt x="1907752" y="0"/>
                  </a:moveTo>
                  <a:cubicBezTo>
                    <a:pt x="2019976" y="0"/>
                    <a:pt x="2110952" y="90976"/>
                    <a:pt x="2110952" y="203200"/>
                  </a:cubicBezTo>
                  <a:cubicBezTo>
                    <a:pt x="2110952" y="315424"/>
                    <a:pt x="2019976" y="406400"/>
                    <a:pt x="19077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2110952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84676" y="-194079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9"/>
                </a:lnTo>
                <a:lnTo>
                  <a:pt x="0" y="122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506661" y="8393204"/>
            <a:ext cx="1274677" cy="12746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sq">
              <a:solidFill>
                <a:srgbClr val="2C978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1804923"/>
            <a:ext cx="7823495" cy="2980437"/>
          </a:xfrm>
          <a:custGeom>
            <a:avLst/>
            <a:gdLst/>
            <a:ahLst/>
            <a:cxnLst/>
            <a:rect r="r" b="b" t="t" l="l"/>
            <a:pathLst>
              <a:path h="2980437" w="7823495">
                <a:moveTo>
                  <a:pt x="0" y="0"/>
                </a:moveTo>
                <a:lnTo>
                  <a:pt x="7823495" y="0"/>
                </a:lnTo>
                <a:lnTo>
                  <a:pt x="7823495" y="2980437"/>
                </a:lnTo>
                <a:lnTo>
                  <a:pt x="0" y="2980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766" r="0" b="-8472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2338" y="6324122"/>
            <a:ext cx="7238819" cy="466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-73">
                <a:solidFill>
                  <a:srgbClr val="0B6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INTEGRATES DO PROJETO: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ALEXSANDER LIMA DE ANDRADE VIEIRA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ARIANE SILVEIRA ALMEIDA MOURA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BRENO MARQUES DE MOURA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LETICIA RODRIGUES DE OLIVEIRA SANTOS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MARYTOM ERLLEM SILVA SOUSA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RAPHAEL RODRIGUES DE FIGUEIREDO LAGE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VINICIUS SIMOES DOS SANTOS</a:t>
            </a:r>
          </a:p>
          <a:p>
            <a:pPr algn="l">
              <a:lnSpc>
                <a:spcPts val="3411"/>
              </a:lnSpc>
            </a:pPr>
          </a:p>
          <a:p>
            <a:pPr algn="l">
              <a:lnSpc>
                <a:spcPts val="3411"/>
              </a:lnSpc>
            </a:pPr>
            <a:r>
              <a:rPr lang="en-US" sz="2436" spc="-73">
                <a:solidFill>
                  <a:srgbClr val="0B6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COORDERNADOR: </a:t>
            </a:r>
          </a:p>
          <a:p>
            <a:pPr algn="l">
              <a:lnSpc>
                <a:spcPts val="2431"/>
              </a:lnSpc>
            </a:pPr>
            <a:r>
              <a:rPr lang="en-US" sz="1736" spc="-52">
                <a:solidFill>
                  <a:srgbClr val="54545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BERNARDO JEUNON DE ALENCAR</a:t>
            </a:r>
          </a:p>
          <a:p>
            <a:pPr algn="l">
              <a:lnSpc>
                <a:spcPts val="2201"/>
              </a:lnSpc>
            </a:pPr>
          </a:p>
          <a:p>
            <a:pPr algn="l">
              <a:lnSpc>
                <a:spcPts val="2201"/>
              </a:lnSpc>
            </a:pPr>
          </a:p>
          <a:p>
            <a:pPr algn="l" marL="0" indent="0" lvl="0">
              <a:lnSpc>
                <a:spcPts val="310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73733" y="4737735"/>
            <a:ext cx="35604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960">
                <a:solidFill>
                  <a:srgbClr val="0B6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MANAGEMENT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867" y="0"/>
            <a:ext cx="9053133" cy="10287000"/>
            <a:chOff x="0" y="0"/>
            <a:chExt cx="23843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43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84364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04878" y="2422252"/>
            <a:ext cx="11878244" cy="5442496"/>
            <a:chOff x="0" y="0"/>
            <a:chExt cx="3128426" cy="14334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8426" cy="1433415"/>
            </a:xfrm>
            <a:custGeom>
              <a:avLst/>
              <a:gdLst/>
              <a:ahLst/>
              <a:cxnLst/>
              <a:rect r="r" b="b" t="t" l="l"/>
              <a:pathLst>
                <a:path h="1433415" w="3128426">
                  <a:moveTo>
                    <a:pt x="0" y="0"/>
                  </a:moveTo>
                  <a:lnTo>
                    <a:pt x="3128426" y="0"/>
                  </a:lnTo>
                  <a:lnTo>
                    <a:pt x="3128426" y="1433415"/>
                  </a:lnTo>
                  <a:lnTo>
                    <a:pt x="0" y="14334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28426" cy="147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81733" y="10096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0" y="92773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09650" y="-6168487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168284" y="2799210"/>
            <a:ext cx="975716" cy="741544"/>
          </a:xfrm>
          <a:custGeom>
            <a:avLst/>
            <a:gdLst/>
            <a:ahLst/>
            <a:cxnLst/>
            <a:rect r="r" b="b" t="t" l="l"/>
            <a:pathLst>
              <a:path h="741544" w="975716">
                <a:moveTo>
                  <a:pt x="0" y="0"/>
                </a:moveTo>
                <a:lnTo>
                  <a:pt x="975716" y="0"/>
                </a:lnTo>
                <a:lnTo>
                  <a:pt x="975716" y="741545"/>
                </a:lnTo>
                <a:lnTo>
                  <a:pt x="0" y="74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40532" y="8694910"/>
            <a:ext cx="1050645" cy="1222569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8240"/>
              <a:ext cx="698500" cy="776320"/>
            </a:xfrm>
            <a:custGeom>
              <a:avLst/>
              <a:gdLst/>
              <a:ahLst/>
              <a:cxnLst/>
              <a:rect r="r" b="b" t="t" l="l"/>
              <a:pathLst>
                <a:path h="776320" w="69850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16715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85106" y="3933038"/>
            <a:ext cx="11542072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</a:t>
            </a:r>
            <a:r>
              <a:rPr lang="en-US" b="true" sz="2100" spc="-21">
                <a:solidFill>
                  <a:srgbClr val="0B6C5B"/>
                </a:solidFill>
                <a:latin typeface="Garet Bold"/>
                <a:ea typeface="Garet Bold"/>
                <a:cs typeface="Garet Bold"/>
                <a:sym typeface="Garet Bold"/>
              </a:rPr>
              <a:t>PRODUÇÃO DE ENERGIA RENOVÁVEL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é crucial para </a:t>
            </a:r>
            <a:r>
              <a:rPr lang="en-US" b="true" sz="21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REDUZIR EMISSÕES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gases de efeito estufa e enfrentar as </a:t>
            </a:r>
            <a:r>
              <a:rPr lang="en-US" b="true" sz="21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MUDANÇAS CLIMÁTICAS</a:t>
            </a:r>
            <a:r>
              <a:rPr lang="en-US" sz="2100" spc="-21">
                <a:solidFill>
                  <a:srgbClr val="0B6C5B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Em 2023, a capacidade global de geração renovável superou 3.000 GIGAWATTS (GW), com ENERGIA SOLAR e EÓLICA representando 70% desse total. China, EUA e Brasil estão investindo na expansão dessas energias, com o BRASIL apresentando um aumento de 28% na capacidade SOLAR. Contudo, o crescimento dessas fontes traz </a:t>
            </a:r>
            <a:r>
              <a:rPr lang="en-US" b="true" sz="21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DESAFIOS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na </a:t>
            </a:r>
            <a:r>
              <a:rPr lang="en-US" b="true" sz="21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COLETA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 </a:t>
            </a:r>
            <a:r>
              <a:rPr lang="en-US" b="true" sz="21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ANÁLISE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dados, tornando um </a:t>
            </a:r>
            <a:r>
              <a:rPr lang="en-US" b="true" sz="2100" spc="-21">
                <a:solidFill>
                  <a:srgbClr val="16715E"/>
                </a:solidFill>
                <a:latin typeface="Garet Bold"/>
                <a:ea typeface="Garet Bold"/>
                <a:cs typeface="Garet Bold"/>
                <a:sym typeface="Garet Bold"/>
              </a:rPr>
              <a:t>SISTEMA de GERENCIAMENTO</a:t>
            </a:r>
            <a:r>
              <a:rPr lang="en-US" sz="2100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produção de energia renovável essencial para otimizar OPERAÇÕES e apoiar a TRANSIÇÃO ENERGÉTICA.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735" y="-1958643"/>
            <a:ext cx="10206042" cy="11876122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630"/>
              <a:ext cx="698500" cy="805540"/>
            </a:xfrm>
            <a:custGeom>
              <a:avLst/>
              <a:gdLst/>
              <a:ahLst/>
              <a:cxnLst/>
              <a:rect r="r" b="b" t="t" l="l"/>
              <a:pathLst>
                <a:path h="805540" w="698500">
                  <a:moveTo>
                    <a:pt x="365590" y="5877"/>
                  </a:moveTo>
                  <a:lnTo>
                    <a:pt x="682160" y="190063"/>
                  </a:lnTo>
                  <a:cubicBezTo>
                    <a:pt x="692276" y="195949"/>
                    <a:pt x="698500" y="206770"/>
                    <a:pt x="698500" y="218475"/>
                  </a:cubicBezTo>
                  <a:lnTo>
                    <a:pt x="698500" y="587065"/>
                  </a:lnTo>
                  <a:cubicBezTo>
                    <a:pt x="698500" y="598770"/>
                    <a:pt x="692276" y="609591"/>
                    <a:pt x="682160" y="615477"/>
                  </a:cubicBezTo>
                  <a:lnTo>
                    <a:pt x="365590" y="799663"/>
                  </a:lnTo>
                  <a:cubicBezTo>
                    <a:pt x="355489" y="805540"/>
                    <a:pt x="343011" y="805540"/>
                    <a:pt x="332910" y="799663"/>
                  </a:cubicBezTo>
                  <a:lnTo>
                    <a:pt x="16340" y="615477"/>
                  </a:lnTo>
                  <a:cubicBezTo>
                    <a:pt x="6224" y="609591"/>
                    <a:pt x="0" y="598770"/>
                    <a:pt x="0" y="587065"/>
                  </a:cubicBezTo>
                  <a:lnTo>
                    <a:pt x="0" y="218475"/>
                  </a:lnTo>
                  <a:cubicBezTo>
                    <a:pt x="0" y="206770"/>
                    <a:pt x="6224" y="195949"/>
                    <a:pt x="16340" y="190063"/>
                  </a:cubicBezTo>
                  <a:lnTo>
                    <a:pt x="332910" y="5877"/>
                  </a:lnTo>
                  <a:cubicBezTo>
                    <a:pt x="343011" y="0"/>
                    <a:pt x="355489" y="0"/>
                    <a:pt x="365590" y="5877"/>
                  </a:cubicBezTo>
                  <a:close/>
                </a:path>
              </a:pathLst>
            </a:custGeom>
            <a:solidFill>
              <a:srgbClr val="16715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54611" y="-611389"/>
            <a:ext cx="3905835" cy="5801017"/>
            <a:chOff x="0" y="0"/>
            <a:chExt cx="5207779" cy="77346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802" r="0" b="802"/>
            <a:stretch>
              <a:fillRect/>
            </a:stretch>
          </p:blipFill>
          <p:spPr>
            <a:xfrm flipH="false" flipV="false">
              <a:off x="0" y="0"/>
              <a:ext cx="5207779" cy="773469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977090" y="2087903"/>
            <a:ext cx="3475332" cy="6111193"/>
            <a:chOff x="0" y="0"/>
            <a:chExt cx="4633776" cy="814825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7322" t="0" r="7322" b="0"/>
            <a:stretch>
              <a:fillRect/>
            </a:stretch>
          </p:blipFill>
          <p:spPr>
            <a:xfrm flipH="false" flipV="false">
              <a:off x="0" y="0"/>
              <a:ext cx="4633776" cy="814825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54611" y="5394620"/>
            <a:ext cx="3905835" cy="5446949"/>
            <a:chOff x="0" y="0"/>
            <a:chExt cx="5207779" cy="726259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2195" t="0" r="2195" b="0"/>
            <a:stretch>
              <a:fillRect/>
            </a:stretch>
          </p:blipFill>
          <p:spPr>
            <a:xfrm flipH="false" flipV="false">
              <a:off x="0" y="0"/>
              <a:ext cx="5207779" cy="7262598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387207" y="3463574"/>
            <a:ext cx="8825911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gestão de produção de energia renovável é uma tarefa complexa que envolve o monitoramento e a análise de dados de várias usinas de energia, fontes de energia e registros de produção. Muitas organizações enfrentam dificuldades significativas na coordenação e no controle desses dados devido à falta de ferramentas adequadas e integradas. Sem um sistema eficiente para consolidar e analisar esses dados, as decisões podem ser baseadas em informações desatualizadas ou incompletas, o que pode afetar a eficiência operacional e a tomada de decisões estratégicas.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203994" y="3715966"/>
            <a:ext cx="1207069" cy="3086100"/>
            <a:chOff x="0" y="0"/>
            <a:chExt cx="31791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5396" y="2819727"/>
            <a:ext cx="778859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b="true" sz="6399" spc="-191">
                <a:solidFill>
                  <a:srgbClr val="0B6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396" y="463542"/>
            <a:ext cx="900953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21">
                <a:solidFill>
                  <a:srgbClr val="16715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Nome do projeto: </a:t>
            </a:r>
            <a:r>
              <a:rPr lang="en-US" sz="2100" spc="-2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EcoLogic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21">
                <a:solidFill>
                  <a:srgbClr val="16715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Tema: </a:t>
            </a:r>
            <a:r>
              <a:rPr lang="en-US" sz="2100" spc="-2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Sistema de Gerenciamento de Produção de Energia Renovável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45042" y="0"/>
            <a:ext cx="4042958" cy="3472627"/>
            <a:chOff x="0" y="0"/>
            <a:chExt cx="5390610" cy="46301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216" t="0" r="11216" b="0"/>
            <a:stretch>
              <a:fillRect/>
            </a:stretch>
          </p:blipFill>
          <p:spPr>
            <a:xfrm flipH="false" flipV="false">
              <a:off x="0" y="0"/>
              <a:ext cx="5390610" cy="46301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199273" y="0"/>
            <a:ext cx="4045770" cy="3472627"/>
            <a:chOff x="0" y="0"/>
            <a:chExt cx="1065553" cy="914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5552" cy="914601"/>
            </a:xfrm>
            <a:custGeom>
              <a:avLst/>
              <a:gdLst/>
              <a:ahLst/>
              <a:cxnLst/>
              <a:rect r="r" b="b" t="t" l="l"/>
              <a:pathLst>
                <a:path h="914601" w="1065552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0B6C5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99273" y="3472627"/>
            <a:ext cx="4045770" cy="3472627"/>
            <a:chOff x="0" y="0"/>
            <a:chExt cx="5394360" cy="463016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7083" r="0" b="7083"/>
            <a:stretch>
              <a:fillRect/>
            </a:stretch>
          </p:blipFill>
          <p:spPr>
            <a:xfrm flipH="false" flipV="false">
              <a:off x="0" y="0"/>
              <a:ext cx="5394360" cy="463016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245042" y="3472627"/>
            <a:ext cx="4115391" cy="3472627"/>
            <a:chOff x="0" y="0"/>
            <a:chExt cx="1083889" cy="9146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3889" cy="914601"/>
            </a:xfrm>
            <a:custGeom>
              <a:avLst/>
              <a:gdLst/>
              <a:ahLst/>
              <a:cxnLst/>
              <a:rect r="r" b="b" t="t" l="l"/>
              <a:pathLst>
                <a:path h="914601" w="1083889">
                  <a:moveTo>
                    <a:pt x="0" y="0"/>
                  </a:moveTo>
                  <a:lnTo>
                    <a:pt x="1083889" y="0"/>
                  </a:lnTo>
                  <a:lnTo>
                    <a:pt x="1083889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83889" cy="952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99273" y="6945254"/>
            <a:ext cx="4045770" cy="3472627"/>
            <a:chOff x="0" y="0"/>
            <a:chExt cx="1065553" cy="9146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5552" cy="914601"/>
            </a:xfrm>
            <a:custGeom>
              <a:avLst/>
              <a:gdLst/>
              <a:ahLst/>
              <a:cxnLst/>
              <a:rect r="r" b="b" t="t" l="l"/>
              <a:pathLst>
                <a:path h="914601" w="1065552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2C97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245042" y="6945254"/>
            <a:ext cx="4042958" cy="3472627"/>
            <a:chOff x="0" y="0"/>
            <a:chExt cx="5390610" cy="4630169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17401" t="0" r="17401" b="0"/>
            <a:stretch>
              <a:fillRect/>
            </a:stretch>
          </p:blipFill>
          <p:spPr>
            <a:xfrm flipH="false" flipV="false">
              <a:off x="0" y="0"/>
              <a:ext cx="5390610" cy="4630169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1355401" y="0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9"/>
                </a:lnTo>
                <a:lnTo>
                  <a:pt x="0" y="1222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9314" y="3434527"/>
            <a:ext cx="9186659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Sistema de Gerenciamento de Produção de Energia Renovável é uma aplicação web projetada para centralizar e simplificar o gerenciamento de dados relacionados à produção de energia renovável. Ele oferece uma plataforma integrada que permite o monitoramento eficaz das usinas de energia, fontes de energia e registros de produção, facilitando a tomada de decisões baseada em dados precisos e atualizados.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9314" y="2413835"/>
            <a:ext cx="778859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b="true" sz="6399" spc="-191">
                <a:solidFill>
                  <a:srgbClr val="0B6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4141" y="7200900"/>
            <a:ext cx="3342869" cy="3086100"/>
            <a:chOff x="0" y="0"/>
            <a:chExt cx="88042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812800"/>
            </a:xfrm>
            <a:custGeom>
              <a:avLst/>
              <a:gdLst/>
              <a:ahLst/>
              <a:cxnLst/>
              <a:rect r="r" b="b" t="t" l="l"/>
              <a:pathLst>
                <a:path h="812800" w="880426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C97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55766" y="389964"/>
            <a:ext cx="1207069" cy="3086100"/>
            <a:chOff x="0" y="0"/>
            <a:chExt cx="31791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5401" y="0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9"/>
                </a:lnTo>
                <a:lnTo>
                  <a:pt x="0" y="122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8771" y="679743"/>
            <a:ext cx="9000170" cy="5782609"/>
          </a:xfrm>
          <a:custGeom>
            <a:avLst/>
            <a:gdLst/>
            <a:ahLst/>
            <a:cxnLst/>
            <a:rect r="r" b="b" t="t" l="l"/>
            <a:pathLst>
              <a:path h="5782609" w="9000170">
                <a:moveTo>
                  <a:pt x="0" y="0"/>
                </a:moveTo>
                <a:lnTo>
                  <a:pt x="9000171" y="0"/>
                </a:lnTo>
                <a:lnTo>
                  <a:pt x="9000171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8478" y="1130090"/>
            <a:ext cx="5549986" cy="2945780"/>
          </a:xfrm>
          <a:custGeom>
            <a:avLst/>
            <a:gdLst/>
            <a:ahLst/>
            <a:cxnLst/>
            <a:rect r="r" b="b" t="t" l="l"/>
            <a:pathLst>
              <a:path h="2945780" w="5549986">
                <a:moveTo>
                  <a:pt x="0" y="0"/>
                </a:moveTo>
                <a:lnTo>
                  <a:pt x="5549986" y="0"/>
                </a:lnTo>
                <a:lnTo>
                  <a:pt x="5549986" y="2945780"/>
                </a:lnTo>
                <a:lnTo>
                  <a:pt x="0" y="294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24" t="0" r="-572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6823" y="3066045"/>
            <a:ext cx="778859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b="true" sz="6399" spc="-191">
                <a:solidFill>
                  <a:srgbClr val="0B6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OBJETIVO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823" y="4028245"/>
            <a:ext cx="8385422" cy="268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8"/>
              </a:lnSpc>
              <a:spcBef>
                <a:spcPct val="0"/>
              </a:spcBef>
            </a:pPr>
            <a:r>
              <a:rPr lang="en-US" sz="2570" spc="-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Desenvolver uma solução tecnológica robusta e acessível para monitorar e gerenciar a produção de energia renovável, permitindo que gestores tomem decisões mais informadas e otimizem o desempenho das usinas, contribuindo diretamente para a transição energética global.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4140" y="0"/>
            <a:ext cx="7963860" cy="10287000"/>
            <a:chOff x="0" y="0"/>
            <a:chExt cx="1061848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807" t="0" r="25807" b="0"/>
            <a:stretch>
              <a:fillRect/>
            </a:stretch>
          </p:blipFill>
          <p:spPr>
            <a:xfrm flipH="false" flipV="false">
              <a:off x="0" y="0"/>
              <a:ext cx="1061848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24140" y="5739795"/>
            <a:ext cx="7433852" cy="3243613"/>
            <a:chOff x="0" y="0"/>
            <a:chExt cx="1957887" cy="8542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7887" cy="854285"/>
            </a:xfrm>
            <a:custGeom>
              <a:avLst/>
              <a:gdLst/>
              <a:ahLst/>
              <a:cxnLst/>
              <a:rect r="r" b="b" t="t" l="l"/>
              <a:pathLst>
                <a:path h="854285" w="1957887">
                  <a:moveTo>
                    <a:pt x="0" y="0"/>
                  </a:moveTo>
                  <a:lnTo>
                    <a:pt x="1957887" y="0"/>
                  </a:lnTo>
                  <a:lnTo>
                    <a:pt x="1957887" y="854285"/>
                  </a:lnTo>
                  <a:lnTo>
                    <a:pt x="0" y="854285"/>
                  </a:lnTo>
                  <a:close/>
                </a:path>
              </a:pathLst>
            </a:custGeom>
            <a:solidFill>
              <a:srgbClr val="2C978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57887" cy="90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030640" y="5369023"/>
            <a:ext cx="975716" cy="741544"/>
          </a:xfrm>
          <a:custGeom>
            <a:avLst/>
            <a:gdLst/>
            <a:ahLst/>
            <a:cxnLst/>
            <a:rect r="r" b="b" t="t" l="l"/>
            <a:pathLst>
              <a:path h="741544" w="975716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401" y="0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9"/>
                </a:lnTo>
                <a:lnTo>
                  <a:pt x="0" y="1222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55766" y="-931661"/>
            <a:ext cx="1207069" cy="3086100"/>
            <a:chOff x="0" y="0"/>
            <a:chExt cx="31791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0369" y="2221114"/>
            <a:ext cx="9278663" cy="15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b="true" sz="5800" spc="-174">
                <a:solidFill>
                  <a:srgbClr val="0B6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ECOLOGIC MANAGEMENT SOFTWARE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2473" y="4661598"/>
            <a:ext cx="7788599" cy="432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 o EcoLogic, será possível monitorar a produção de energia da sua usina, tudo em uma plataforma simples e intuitiva. Você terá controle total, eficiência garantida e acesso a relatórios detalhados para otimizar sua produção e impulsionar a sustentabilidade.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86859" y="6096666"/>
            <a:ext cx="6638422" cy="2491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 spc="-2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Acompanhe a geração de energia em tempo real; 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 spc="-2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Relatórios completos e gráficos de desempenho;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 spc="-2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Decisões inteligentes para maximizar o uso de energia limpa.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6816" y="717391"/>
            <a:ext cx="12645074" cy="8852218"/>
            <a:chOff x="0" y="0"/>
            <a:chExt cx="3330390" cy="2331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0390" cy="2331448"/>
            </a:xfrm>
            <a:custGeom>
              <a:avLst/>
              <a:gdLst/>
              <a:ahLst/>
              <a:cxnLst/>
              <a:rect r="r" b="b" t="t" l="l"/>
              <a:pathLst>
                <a:path h="2331448" w="3330390">
                  <a:moveTo>
                    <a:pt x="0" y="0"/>
                  </a:moveTo>
                  <a:lnTo>
                    <a:pt x="3330390" y="0"/>
                  </a:lnTo>
                  <a:lnTo>
                    <a:pt x="3330390" y="2331448"/>
                  </a:lnTo>
                  <a:lnTo>
                    <a:pt x="0" y="2331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30390" cy="2379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4141" y="1752600"/>
            <a:ext cx="8790426" cy="3086100"/>
            <a:chOff x="0" y="0"/>
            <a:chExt cx="231517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5174" cy="812800"/>
            </a:xfrm>
            <a:custGeom>
              <a:avLst/>
              <a:gdLst/>
              <a:ahLst/>
              <a:cxnLst/>
              <a:rect r="r" b="b" t="t" l="l"/>
              <a:pathLst>
                <a:path h="812800" w="2315174">
                  <a:moveTo>
                    <a:pt x="0" y="0"/>
                  </a:moveTo>
                  <a:lnTo>
                    <a:pt x="2315174" y="0"/>
                  </a:lnTo>
                  <a:lnTo>
                    <a:pt x="23151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6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15174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39356" y="2742401"/>
            <a:ext cx="5799996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b="true" sz="6399" spc="-19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OBRIGADO!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2320" y="-825659"/>
            <a:ext cx="1207069" cy="3086100"/>
            <a:chOff x="0" y="0"/>
            <a:chExt cx="31791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CAE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16816" y="8221811"/>
            <a:ext cx="126450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Sua </a:t>
            </a:r>
            <a:r>
              <a:rPr lang="en-US" b="true" sz="2399" spc="-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usina</a:t>
            </a:r>
            <a:r>
              <a:rPr lang="en-US" sz="2399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seu </a:t>
            </a:r>
            <a:r>
              <a:rPr lang="en-US" b="true" sz="2399" spc="-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controle</a:t>
            </a:r>
            <a:r>
              <a:rPr lang="en-US" sz="2399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seu </a:t>
            </a:r>
            <a:r>
              <a:rPr lang="en-US" b="true" sz="2399" spc="-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impacto positivo no planeta</a:t>
            </a:r>
            <a:r>
              <a:rPr lang="en-US" sz="2399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93019" y="6492870"/>
            <a:ext cx="4186440" cy="1594865"/>
          </a:xfrm>
          <a:custGeom>
            <a:avLst/>
            <a:gdLst/>
            <a:ahLst/>
            <a:cxnLst/>
            <a:rect r="r" b="b" t="t" l="l"/>
            <a:pathLst>
              <a:path h="1594865" w="4186440">
                <a:moveTo>
                  <a:pt x="0" y="0"/>
                </a:moveTo>
                <a:lnTo>
                  <a:pt x="4186440" y="0"/>
                </a:lnTo>
                <a:lnTo>
                  <a:pt x="4186440" y="1594865"/>
                </a:lnTo>
                <a:lnTo>
                  <a:pt x="0" y="159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66" r="0" b="-8472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DAGPoGYDfbs</dc:identifier>
  <dcterms:modified xsi:type="dcterms:W3CDTF">2011-08-01T06:04:30Z</dcterms:modified>
  <cp:revision>1</cp:revision>
  <dc:title>Green Energy business</dc:title>
</cp:coreProperties>
</file>